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2" r:id="rId2"/>
    <p:sldMasterId id="2147483687" r:id="rId3"/>
  </p:sldMasterIdLst>
  <p:handoutMasterIdLst>
    <p:handoutMasterId r:id="rId9"/>
  </p:handoutMasterIdLst>
  <p:sldIdLst>
    <p:sldId id="256" r:id="rId4"/>
    <p:sldId id="257" r:id="rId5"/>
    <p:sldId id="260" r:id="rId6"/>
    <p:sldId id="259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9539"/>
    <a:srgbClr val="007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30E33-8F1F-4B1C-BAFF-6D208B8777D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2A567-95AF-422E-91D7-CA34948D9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6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0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58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2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3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87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9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7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2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61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08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15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40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15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84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70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75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50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43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01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19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72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05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84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20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36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37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55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81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206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0582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965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47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82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00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88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782F7-136B-4019-AB7A-8FD3BBB1F00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44B86-13E3-475F-A84B-439E7361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3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FD80D-5C89-4F57-91D9-7F5CD2DD20C7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961FC-F560-463D-8701-665DB438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7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4BC8C-25D7-4E17-B89B-E8027BFBAAE2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B662E-8505-4086-A937-9F16DC7110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16" y="185738"/>
            <a:ext cx="2384534" cy="12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0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odellk@grotonutilities.com" TargetMode="External"/><Relationship Id="rId7" Type="http://schemas.openxmlformats.org/officeDocument/2006/relationships/hyperlink" Target="mailto:jglenn@snew.org" TargetMode="External"/><Relationship Id="rId2" Type="http://schemas.openxmlformats.org/officeDocument/2006/relationships/hyperlink" Target="mailto:hni@cmeec.org" TargetMode="External"/><Relationship Id="rId1" Type="http://schemas.openxmlformats.org/officeDocument/2006/relationships/slideLayout" Target="../slideLayouts/slideLayout23.xml"/><Relationship Id="rId6" Type="http://schemas.openxmlformats.org/officeDocument/2006/relationships/hyperlink" Target="mailto:madams@ttd.gov" TargetMode="External"/><Relationship Id="rId5" Type="http://schemas.openxmlformats.org/officeDocument/2006/relationships/hyperlink" Target="mailto:eric.mcdermott@npumail.com" TargetMode="External"/><Relationship Id="rId4" Type="http://schemas.openxmlformats.org/officeDocument/2006/relationships/hyperlink" Target="mailto:pworonik@mohegan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71574"/>
            <a:ext cx="7886700" cy="1838325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CTMEEC Local System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752725" y="3267075"/>
            <a:ext cx="3190875" cy="962025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9600" dirty="0"/>
              <a:t>PAC Meeting </a:t>
            </a:r>
          </a:p>
          <a:p>
            <a:pPr marL="0" indent="0" algn="ctr">
              <a:buNone/>
            </a:pPr>
            <a:r>
              <a:rPr lang="en-US" sz="9600" dirty="0"/>
              <a:t>October 23, 2025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9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2075"/>
            <a:ext cx="7772400" cy="781050"/>
          </a:xfrm>
        </p:spPr>
        <p:txBody>
          <a:bodyPr>
            <a:normAutofit fontScale="90000"/>
          </a:bodyPr>
          <a:lstStyle/>
          <a:p>
            <a:r>
              <a:rPr lang="en-US" dirty="0"/>
              <a:t>CTMEEC Local System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457450"/>
            <a:ext cx="6858000" cy="3962400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Required by OATT Attachment K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The Local System Plan (LSP) addresses non-PTF transmission and sub transmission facilities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Attachment K requires stakeholder input on LSP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CTMEEC dba TRANSCO represents several Connecticut utilities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Bozrah Light and Power ( BL&amp;P)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Groton Utilities (GU)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Jewett City Department of Public Utilities (JCDPU)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Mohegan Tribal Utility Authority (MTUA)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Norwich Public Utilities (NPU)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South Norwalk Electric &amp; Water (SNEW)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Third Taxing District (TTD)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Some LSP projects have RSP elements and vice versa as noted herein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99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4450"/>
            <a:ext cx="7772400" cy="723900"/>
          </a:xfrm>
        </p:spPr>
        <p:txBody>
          <a:bodyPr>
            <a:normAutofit fontScale="90000"/>
          </a:bodyPr>
          <a:lstStyle/>
          <a:p>
            <a:r>
              <a:rPr lang="en-US" dirty="0"/>
              <a:t>Project Status Definitions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2038350"/>
            <a:ext cx="7439025" cy="4533900"/>
          </a:xfrm>
        </p:spPr>
        <p:txBody>
          <a:bodyPr>
            <a:normAutofit/>
          </a:bodyPr>
          <a:lstStyle/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Concept</a:t>
            </a:r>
            <a:r>
              <a:rPr lang="en-US" sz="2400" dirty="0"/>
              <a:t>—Project is under consideration as a possible solution to a need with analysis in progress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Proposed</a:t>
            </a:r>
            <a:r>
              <a:rPr lang="en-US" sz="2400" dirty="0"/>
              <a:t>-Project selected as solution to a need, all internal and/or external approvals pending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Planned</a:t>
            </a:r>
            <a:r>
              <a:rPr lang="en-US" sz="2400" dirty="0"/>
              <a:t>-I.3.9 Approval obtained and/or budget approved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Permitting</a:t>
            </a:r>
            <a:r>
              <a:rPr lang="en-US" sz="2400" dirty="0"/>
              <a:t>-Permitting if required is in progress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Construction</a:t>
            </a:r>
            <a:r>
              <a:rPr lang="en-US" sz="2400" dirty="0"/>
              <a:t>-Project is under construction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b="1" dirty="0"/>
              <a:t>In Service </a:t>
            </a:r>
            <a:r>
              <a:rPr lang="en-US" sz="2400" dirty="0"/>
              <a:t>-Project is substantially complete and in operation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6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629" y="621084"/>
            <a:ext cx="7772400" cy="619125"/>
          </a:xfrm>
        </p:spPr>
        <p:txBody>
          <a:bodyPr>
            <a:normAutofit fontScale="90000"/>
          </a:bodyPr>
          <a:lstStyle/>
          <a:p>
            <a:r>
              <a:rPr lang="en-US" dirty="0"/>
              <a:t>Project List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714500"/>
            <a:ext cx="6858000" cy="4133851"/>
          </a:xfrm>
        </p:spPr>
        <p:txBody>
          <a:bodyPr>
            <a:normAutofit/>
          </a:bodyPr>
          <a:lstStyle/>
          <a:p>
            <a:r>
              <a:rPr lang="en-US" dirty="0"/>
              <a:t>	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414478"/>
              </p:ext>
            </p:extLst>
          </p:nvPr>
        </p:nvGraphicFramePr>
        <p:xfrm>
          <a:off x="933234" y="1312848"/>
          <a:ext cx="7067765" cy="5014210"/>
        </p:xfrm>
        <a:graphic>
          <a:graphicData uri="http://schemas.openxmlformats.org/drawingml/2006/table">
            <a:tbl>
              <a:tblPr/>
              <a:tblGrid>
                <a:gridCol w="1220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9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58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92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Name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Host Utility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Current Status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LSP Elements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89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Bean Hill Relocation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NPU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Relocate Bean Hill Substation to </a:t>
                      </a:r>
                      <a:r>
                        <a:rPr lang="en-US" sz="10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Yantic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Lane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PTF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163476"/>
                  </a:ext>
                </a:extLst>
              </a:tr>
              <a:tr h="33643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617 Line Upgrade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NPU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Rebuild 69KV line to 10</a:t>
                      </a:r>
                      <a:r>
                        <a:rPr lang="en-US" sz="1000" baseline="30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St Substation and convert to 115KV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482782"/>
                  </a:ext>
                </a:extLst>
              </a:tr>
              <a:tr h="33643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 baseline="30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St Relay Upgrade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NPU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 existing electro-mechanical relays with electronic relays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868827"/>
                  </a:ext>
                </a:extLst>
              </a:tr>
              <a:tr h="28089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1000 Line Power Line Carrier Replacement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NPU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 existing power line carrier communication with fiber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PTF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850803"/>
                  </a:ext>
                </a:extLst>
              </a:tr>
              <a:tr h="52703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Buddington SS 4X Transformer Refurbishment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Refurbishment of our 4X Transformer located at Buddington SS.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Construction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4X transformer refurbishment elongating life of 1 of 4 critical transformers supporting our largest Substation.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020004"/>
                  </a:ext>
                </a:extLst>
              </a:tr>
              <a:tr h="52703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Trails Corner Relay Replacements (340L, 341L, 301L, 306L, 310L)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Replacement of relays on 34.5kV feeders between SS’s on multiple lines.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Replacement of Relays on the 340L, 341L, 301L, 306L, 310L &amp; coordination of protections and controls to improve and harden system response.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305790"/>
                  </a:ext>
                </a:extLst>
              </a:tr>
              <a:tr h="52703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Trails Corner 300L &amp; 305L Relay Replacements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Replacement of relays on 34.5kV feeders between SS’s on multiple lines.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Construction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Replacement of Relays on 300L &amp; 305L to improve and harden system response.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233978"/>
                  </a:ext>
                </a:extLst>
              </a:tr>
              <a:tr h="52703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Red Cedar Lake Reconductoring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BL&amp;P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Reconductoring of Primary single Phase conductor on Red Cedar Lake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Upgrade of Single Phase conductor to Three Phase conductor on Red Cedar Lake Rd to help with resiliency to vegetation.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043443"/>
                  </a:ext>
                </a:extLst>
              </a:tr>
              <a:tr h="527039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Wyman Gordon Station Conversion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Station Conversion from 8620kV to 13.8kV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Planned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Station Conversion to 13.8kV from 8620kV to help with system continuity and consistency.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8535044"/>
                  </a:ext>
                </a:extLst>
              </a:tr>
              <a:tr h="35135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0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2075"/>
            <a:ext cx="7772400" cy="752475"/>
          </a:xfrm>
        </p:spPr>
        <p:txBody>
          <a:bodyPr>
            <a:normAutofit fontScale="90000"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2590800"/>
            <a:ext cx="8088745" cy="3043382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CTMEEC-- </a:t>
            </a:r>
            <a:r>
              <a:rPr lang="en-US" sz="2400" dirty="0"/>
              <a:t>Hao Ni				         </a:t>
            </a:r>
            <a:r>
              <a:rPr lang="en-US" sz="2400" dirty="0">
                <a:hlinkClick r:id="rId2"/>
              </a:rPr>
              <a:t>hni@cmeec.org</a:t>
            </a:r>
            <a:r>
              <a:rPr lang="en-US" sz="2400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BL&amp;P &amp; GU--</a:t>
            </a:r>
            <a:r>
              <a:rPr lang="pt-BR"/>
              <a:t>Kelsey O’dell</a:t>
            </a:r>
            <a:r>
              <a:rPr lang="pt-BR" dirty="0"/>
              <a:t>	                 </a:t>
            </a:r>
            <a:r>
              <a:rPr lang="pt-BR" dirty="0">
                <a:hlinkClick r:id="rId3"/>
              </a:rPr>
              <a:t>odellk@grotonutilities.com</a:t>
            </a:r>
            <a:r>
              <a:rPr lang="pt-BR" dirty="0"/>
              <a:t> 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MTUA--Paul Woronik          	            </a:t>
            </a:r>
            <a:r>
              <a:rPr lang="en-US" dirty="0">
                <a:hlinkClick r:id="rId4"/>
              </a:rPr>
              <a:t>pworonik@moheganmail.com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NPU--Eric McDermott          	           </a:t>
            </a:r>
            <a:r>
              <a:rPr lang="en-US" dirty="0">
                <a:hlinkClick r:id="rId5"/>
              </a:rPr>
              <a:t>eric.mcdermott@npumail.com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TTD--Mike Adams 		                           	     </a:t>
            </a:r>
            <a:r>
              <a:rPr lang="en-US" dirty="0">
                <a:hlinkClick r:id="rId6"/>
              </a:rPr>
              <a:t>madams@ttd.gov</a:t>
            </a:r>
            <a:r>
              <a:rPr lang="en-US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SNEW--John Glenn	 			      </a:t>
            </a:r>
            <a:r>
              <a:rPr lang="nb-NO" dirty="0">
                <a:hlinkClick r:id="rId7"/>
              </a:rPr>
              <a:t>jglenn@snew.org</a:t>
            </a:r>
            <a:r>
              <a:rPr lang="nb-NO" dirty="0"/>
              <a:t> </a:t>
            </a:r>
            <a:endParaRPr lang="en-US" dirty="0"/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24456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C64721EBFFDE4DB62C52520500823F" ma:contentTypeVersion="13" ma:contentTypeDescription="Create a new document." ma:contentTypeScope="" ma:versionID="03aceb07687d3e90c978b8da786e2d80">
  <xsd:schema xmlns:xsd="http://www.w3.org/2001/XMLSchema" xmlns:xs="http://www.w3.org/2001/XMLSchema" xmlns:p="http://schemas.microsoft.com/office/2006/metadata/properties" xmlns:ns2="cec1ec3c-41fb-45ce-a181-8aa978008d78" xmlns:ns3="11801da1-bd7b-4f16-9afb-b2a1bc7b65cf" targetNamespace="http://schemas.microsoft.com/office/2006/metadata/properties" ma:root="true" ma:fieldsID="9862a3e7a15d12194b84bfa94b96c546" ns2:_="" ns3:_="">
    <xsd:import namespace="cec1ec3c-41fb-45ce-a181-8aa978008d78"/>
    <xsd:import namespace="11801da1-bd7b-4f16-9afb-b2a1bc7b65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1ec3c-41fb-45ce-a181-8aa978008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e5d7a9c-1098-40e2-a5c8-1086f44389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01da1-bd7b-4f16-9afb-b2a1bc7b65c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2e0d5e2-ba79-451f-b647-6e17db36b1bb}" ma:internalName="TaxCatchAll" ma:showField="CatchAllData" ma:web="11801da1-bd7b-4f16-9afb-b2a1bc7b65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c1ec3c-41fb-45ce-a181-8aa978008d78">
      <Terms xmlns="http://schemas.microsoft.com/office/infopath/2007/PartnerControls"/>
    </lcf76f155ced4ddcb4097134ff3c332f>
    <TaxCatchAll xmlns="11801da1-bd7b-4f16-9afb-b2a1bc7b65cf" xsi:nil="true"/>
  </documentManagement>
</p:properties>
</file>

<file path=customXml/itemProps1.xml><?xml version="1.0" encoding="utf-8"?>
<ds:datastoreItem xmlns:ds="http://schemas.openxmlformats.org/officeDocument/2006/customXml" ds:itemID="{B6F9F0C5-74BE-4539-AF01-2D1EFD75266B}"/>
</file>

<file path=customXml/itemProps2.xml><?xml version="1.0" encoding="utf-8"?>
<ds:datastoreItem xmlns:ds="http://schemas.openxmlformats.org/officeDocument/2006/customXml" ds:itemID="{416EB6EB-B442-48C2-8F95-B31DE16B8DB2}"/>
</file>

<file path=customXml/itemProps3.xml><?xml version="1.0" encoding="utf-8"?>
<ds:datastoreItem xmlns:ds="http://schemas.openxmlformats.org/officeDocument/2006/customXml" ds:itemID="{81F87FA3-8BB4-4985-A00B-B2F7B17F123B}"/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523</Words>
  <Application>Microsoft Office PowerPoint</Application>
  <PresentationFormat>On-screen Show (4:3)</PresentationFormat>
  <Paragraphs>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1_Custom Design</vt:lpstr>
      <vt:lpstr>Custom Design</vt:lpstr>
      <vt:lpstr>Office Theme</vt:lpstr>
      <vt:lpstr>CTMEEC Local System Plan</vt:lpstr>
      <vt:lpstr>CTMEEC Local System Plan</vt:lpstr>
      <vt:lpstr>Project Status Definitions</vt:lpstr>
      <vt:lpstr>Project List</vt:lpstr>
      <vt:lpstr>Contact Information</vt:lpstr>
    </vt:vector>
  </TitlesOfParts>
  <Company>Connecticut Municipal Electric Energy Cooperative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Kachmar, Ellen</dc:creator>
  <cp:lastModifiedBy>Gaudet, Lauren</cp:lastModifiedBy>
  <cp:revision>48</cp:revision>
  <dcterms:created xsi:type="dcterms:W3CDTF">2015-02-26T20:47:34Z</dcterms:created>
  <dcterms:modified xsi:type="dcterms:W3CDTF">2025-11-03T18:17:56Z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0x01010075C64721EBFFDE4DB62C52520500823F</vt:lpwstr>
  </property>
</Properties>
</file>